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71" r:id="rId7"/>
    <p:sldId id="265" r:id="rId8"/>
    <p:sldId id="264" r:id="rId9"/>
    <p:sldId id="260" r:id="rId10"/>
    <p:sldId id="263" r:id="rId11"/>
    <p:sldId id="261" r:id="rId12"/>
    <p:sldId id="262" r:id="rId13"/>
    <p:sldId id="270" r:id="rId14"/>
    <p:sldId id="267" r:id="rId15"/>
    <p:sldId id="268" r:id="rId16"/>
    <p:sldId id="269" r:id="rId17"/>
  </p:sldIdLst>
  <p:sldSz cx="18300700" cy="10299700"/>
  <p:notesSz cx="18300700" cy="102997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2566670" cy="2669540"/>
          </a:xfrm>
          <a:custGeom>
            <a:avLst/>
            <a:gdLst/>
            <a:ahLst/>
            <a:cxnLst/>
            <a:rect l="l" t="t" r="r" b="b"/>
            <a:pathLst>
              <a:path w="2566670" h="2669540">
                <a:moveTo>
                  <a:pt x="1635252" y="0"/>
                </a:moveTo>
                <a:lnTo>
                  <a:pt x="19851" y="0"/>
                </a:lnTo>
                <a:lnTo>
                  <a:pt x="0" y="19812"/>
                </a:lnTo>
                <a:lnTo>
                  <a:pt x="0" y="1842008"/>
                </a:lnTo>
                <a:lnTo>
                  <a:pt x="827532" y="2669540"/>
                </a:lnTo>
                <a:lnTo>
                  <a:pt x="2566162" y="930910"/>
                </a:lnTo>
                <a:lnTo>
                  <a:pt x="1635252" y="0"/>
                </a:lnTo>
                <a:close/>
              </a:path>
            </a:pathLst>
          </a:custGeom>
          <a:solidFill>
            <a:srgbClr val="474A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363968" y="1720597"/>
            <a:ext cx="3572510" cy="96520"/>
          </a:xfrm>
          <a:custGeom>
            <a:avLst/>
            <a:gdLst/>
            <a:ahLst/>
            <a:cxnLst/>
            <a:rect l="l" t="t" r="r" b="b"/>
            <a:pathLst>
              <a:path w="3572509" h="96519">
                <a:moveTo>
                  <a:pt x="3572255" y="0"/>
                </a:moveTo>
                <a:lnTo>
                  <a:pt x="0" y="0"/>
                </a:lnTo>
                <a:lnTo>
                  <a:pt x="0" y="96010"/>
                </a:lnTo>
                <a:lnTo>
                  <a:pt x="3572255" y="96010"/>
                </a:lnTo>
                <a:lnTo>
                  <a:pt x="3572255" y="0"/>
                </a:lnTo>
                <a:close/>
              </a:path>
            </a:pathLst>
          </a:custGeom>
          <a:solidFill>
            <a:srgbClr val="6EA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14262" y="580466"/>
            <a:ext cx="5472175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D1D4DB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2566670" cy="2669540"/>
          </a:xfrm>
          <a:custGeom>
            <a:avLst/>
            <a:gdLst/>
            <a:ahLst/>
            <a:cxnLst/>
            <a:rect l="l" t="t" r="r" b="b"/>
            <a:pathLst>
              <a:path w="2566670" h="2669540">
                <a:moveTo>
                  <a:pt x="1635252" y="0"/>
                </a:moveTo>
                <a:lnTo>
                  <a:pt x="19851" y="0"/>
                </a:lnTo>
                <a:lnTo>
                  <a:pt x="0" y="19812"/>
                </a:lnTo>
                <a:lnTo>
                  <a:pt x="0" y="1842008"/>
                </a:lnTo>
                <a:lnTo>
                  <a:pt x="827532" y="2669540"/>
                </a:lnTo>
                <a:lnTo>
                  <a:pt x="2566162" y="930910"/>
                </a:lnTo>
                <a:lnTo>
                  <a:pt x="1635252" y="0"/>
                </a:lnTo>
                <a:close/>
              </a:path>
            </a:pathLst>
          </a:custGeom>
          <a:solidFill>
            <a:srgbClr val="474A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363968" y="1720597"/>
            <a:ext cx="3572510" cy="96520"/>
          </a:xfrm>
          <a:custGeom>
            <a:avLst/>
            <a:gdLst/>
            <a:ahLst/>
            <a:cxnLst/>
            <a:rect l="l" t="t" r="r" b="b"/>
            <a:pathLst>
              <a:path w="3572509" h="96519">
                <a:moveTo>
                  <a:pt x="3572255" y="0"/>
                </a:moveTo>
                <a:lnTo>
                  <a:pt x="0" y="0"/>
                </a:lnTo>
                <a:lnTo>
                  <a:pt x="0" y="96010"/>
                </a:lnTo>
                <a:lnTo>
                  <a:pt x="3572255" y="96010"/>
                </a:lnTo>
                <a:lnTo>
                  <a:pt x="3572255" y="0"/>
                </a:lnTo>
                <a:close/>
              </a:path>
            </a:pathLst>
          </a:custGeom>
          <a:solidFill>
            <a:srgbClr val="6EA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5828" y="764794"/>
            <a:ext cx="7829042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37435" y="3296539"/>
            <a:ext cx="14625828" cy="6061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D1D4DB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major-project-03-11-2023.s3-website.ap-south-1.amazonaws.com/prediction.html" TargetMode="Externa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hyperlink" Target="http://major-project-03-11-2023.s3-website.ap-south-1.amazonaws.com/prediction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5695" y="5907024"/>
            <a:ext cx="2432050" cy="3477895"/>
          </a:xfrm>
          <a:custGeom>
            <a:avLst/>
            <a:gdLst/>
            <a:ahLst/>
            <a:cxnLst/>
            <a:rect l="l" t="t" r="r" b="b"/>
            <a:pathLst>
              <a:path w="2432050" h="3477895">
                <a:moveTo>
                  <a:pt x="1737613" y="0"/>
                </a:moveTo>
                <a:lnTo>
                  <a:pt x="0" y="1738883"/>
                </a:lnTo>
                <a:lnTo>
                  <a:pt x="1737613" y="3477767"/>
                </a:lnTo>
                <a:lnTo>
                  <a:pt x="2431923" y="2782823"/>
                </a:lnTo>
                <a:lnTo>
                  <a:pt x="2431923" y="694943"/>
                </a:lnTo>
                <a:lnTo>
                  <a:pt x="1737613" y="0"/>
                </a:lnTo>
                <a:close/>
              </a:path>
            </a:pathLst>
          </a:custGeom>
          <a:solidFill>
            <a:srgbClr val="474A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32064" y="8057388"/>
            <a:ext cx="3477895" cy="2229485"/>
            <a:chOff x="8132064" y="8057388"/>
            <a:chExt cx="3477895" cy="2229485"/>
          </a:xfrm>
        </p:grpSpPr>
        <p:sp>
          <p:nvSpPr>
            <p:cNvPr id="4" name="object 4"/>
            <p:cNvSpPr/>
            <p:nvPr/>
          </p:nvSpPr>
          <p:spPr>
            <a:xfrm>
              <a:off x="8717280" y="8595360"/>
              <a:ext cx="2892425" cy="1691639"/>
            </a:xfrm>
            <a:custGeom>
              <a:avLst/>
              <a:gdLst/>
              <a:ahLst/>
              <a:cxnLst/>
              <a:rect l="l" t="t" r="r" b="b"/>
              <a:pathLst>
                <a:path w="2892425" h="1691640">
                  <a:moveTo>
                    <a:pt x="1691767" y="0"/>
                  </a:moveTo>
                  <a:lnTo>
                    <a:pt x="0" y="1691111"/>
                  </a:lnTo>
                  <a:lnTo>
                    <a:pt x="2401189" y="1691111"/>
                  </a:lnTo>
                  <a:lnTo>
                    <a:pt x="2892425" y="1200111"/>
                  </a:lnTo>
                  <a:lnTo>
                    <a:pt x="1691767" y="0"/>
                  </a:lnTo>
                  <a:close/>
                </a:path>
              </a:pathLst>
            </a:custGeom>
            <a:solidFill>
              <a:srgbClr val="474A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32064" y="8057388"/>
              <a:ext cx="2372360" cy="2229485"/>
            </a:xfrm>
            <a:custGeom>
              <a:avLst/>
              <a:gdLst/>
              <a:ahLst/>
              <a:cxnLst/>
              <a:rect l="l" t="t" r="r" b="b"/>
              <a:pathLst>
                <a:path w="2372359" h="2229484">
                  <a:moveTo>
                    <a:pt x="1739137" y="0"/>
                  </a:moveTo>
                  <a:lnTo>
                    <a:pt x="0" y="1740420"/>
                  </a:lnTo>
                  <a:lnTo>
                    <a:pt x="490854" y="2228990"/>
                  </a:lnTo>
                  <a:lnTo>
                    <a:pt x="774826" y="2228990"/>
                  </a:lnTo>
                  <a:lnTo>
                    <a:pt x="2372232" y="632586"/>
                  </a:lnTo>
                  <a:lnTo>
                    <a:pt x="1739137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1634470" y="6648450"/>
            <a:ext cx="6137910" cy="3638550"/>
          </a:xfrm>
          <a:custGeom>
            <a:avLst/>
            <a:gdLst/>
            <a:ahLst/>
            <a:cxnLst/>
            <a:rect l="l" t="t" r="r" b="b"/>
            <a:pathLst>
              <a:path w="5773419" h="3386454">
                <a:moveTo>
                  <a:pt x="2887725" y="0"/>
                </a:moveTo>
                <a:lnTo>
                  <a:pt x="0" y="2885427"/>
                </a:lnTo>
                <a:lnTo>
                  <a:pt x="501141" y="3386237"/>
                </a:lnTo>
                <a:lnTo>
                  <a:pt x="5272150" y="3386237"/>
                </a:lnTo>
                <a:lnTo>
                  <a:pt x="5772911" y="2885427"/>
                </a:lnTo>
                <a:lnTo>
                  <a:pt x="2887725" y="0"/>
                </a:lnTo>
                <a:close/>
              </a:path>
            </a:pathLst>
          </a:custGeom>
          <a:solidFill>
            <a:srgbClr val="6EA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2343785" cy="2506980"/>
          </a:xfrm>
          <a:custGeom>
            <a:avLst/>
            <a:gdLst/>
            <a:ahLst/>
            <a:cxnLst/>
            <a:rect l="l" t="t" r="r" b="b"/>
            <a:pathLst>
              <a:path w="2343785" h="2506980">
                <a:moveTo>
                  <a:pt x="1908937" y="0"/>
                </a:moveTo>
                <a:lnTo>
                  <a:pt x="0" y="0"/>
                </a:lnTo>
                <a:lnTo>
                  <a:pt x="0" y="2235454"/>
                </a:lnTo>
                <a:lnTo>
                  <a:pt x="270954" y="2506599"/>
                </a:lnTo>
                <a:lnTo>
                  <a:pt x="2343404" y="434467"/>
                </a:lnTo>
                <a:lnTo>
                  <a:pt x="1908937" y="0"/>
                </a:lnTo>
                <a:close/>
              </a:path>
            </a:pathLst>
          </a:custGeom>
          <a:solidFill>
            <a:srgbClr val="6EA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5940" y="3894455"/>
            <a:ext cx="9740900" cy="2555875"/>
          </a:xfrm>
          <a:prstGeom prst="rect">
            <a:avLst/>
          </a:prstGeom>
        </p:spPr>
        <p:txBody>
          <a:bodyPr vert="horz" wrap="square" lIns="0" tIns="195580" rIns="0" bIns="0" rtlCol="0">
            <a:noAutofit/>
          </a:bodyPr>
          <a:lstStyle/>
          <a:p>
            <a:pPr marL="12700" marR="5080">
              <a:lnSpc>
                <a:spcPct val="83000"/>
              </a:lnSpc>
              <a:spcBef>
                <a:spcPts val="1540"/>
              </a:spcBef>
              <a:tabLst>
                <a:tab pos="4926330" algn="l"/>
              </a:tabLst>
            </a:pPr>
            <a:r>
              <a:rPr sz="72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Plant Disease </a:t>
            </a:r>
            <a:r>
              <a:rPr sz="72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2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7200" b="1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72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ni</a:t>
            </a:r>
            <a:r>
              <a:rPr sz="7200" b="1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72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7200" b="1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72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ing	System  </a:t>
            </a:r>
            <a:r>
              <a:rPr sz="72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7200" b="1" spc="-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Computer </a:t>
            </a:r>
            <a:r>
              <a:rPr sz="7200" b="1" spc="-8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Vision</a:t>
            </a:r>
            <a:endParaRPr sz="7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21240" y="44450"/>
            <a:ext cx="8373110" cy="8765540"/>
            <a:chOff x="9150095" y="44196"/>
            <a:chExt cx="9144000" cy="8765540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150095" y="4101211"/>
              <a:ext cx="5325101" cy="47085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5766" y="44196"/>
              <a:ext cx="6478329" cy="685609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86910" y="2042795"/>
            <a:ext cx="7812405" cy="96837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b="0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3200" b="0" u="heavy" spc="-10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0" u="heavy" spc="-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200" b="0" u="heavy" spc="-1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0" u="heavy" spc="-3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B.Tech</a:t>
            </a:r>
            <a:r>
              <a:rPr sz="3200" b="0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Project,</a:t>
            </a:r>
            <a:r>
              <a:rPr sz="3200" b="0" u="heavy" spc="-8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0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Sem</a:t>
            </a:r>
            <a:r>
              <a:rPr sz="3200" b="0" u="heavy" spc="-7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0" u="heavy" spc="1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VII,</a:t>
            </a:r>
            <a:r>
              <a:rPr lang="en-US" sz="3200" b="0" u="heavy" spc="1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0" u="heavy" spc="1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2023-24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3550" y="8218170"/>
            <a:ext cx="3442970" cy="1315720"/>
          </a:xfrm>
          <a:prstGeom prst="rect">
            <a:avLst/>
          </a:prstGeom>
        </p:spPr>
        <p:txBody>
          <a:bodyPr vert="horz" wrap="square" lIns="0" tIns="1009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800" b="1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Guide: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800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00" spc="-40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spc="-2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800" spc="8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800" spc="1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ar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649960" y="7740650"/>
            <a:ext cx="2119630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Students</a:t>
            </a:r>
            <a:r>
              <a:rPr sz="2400" b="1" spc="-2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4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spc="-4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me</a:t>
            </a:r>
            <a:endParaRPr sz="2400" b="1" spc="-4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07975" y="8295640"/>
            <a:ext cx="3419475" cy="2760345"/>
          </a:xfrm>
          <a:prstGeom prst="rect">
            <a:avLst/>
          </a:prstGeom>
        </p:spPr>
        <p:txBody>
          <a:bodyPr vert="horz" wrap="square" lIns="0" tIns="7493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2400" b="1" spc="-4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b="1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b="1" spc="-4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b="1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spc="-22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iwari</a:t>
            </a:r>
            <a:r>
              <a:rPr sz="2400" b="1" spc="-254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3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213</a:t>
            </a: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400" b="1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kesh</a:t>
            </a:r>
            <a:r>
              <a:rPr sz="2400" b="1" spc="-2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7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400" b="1" spc="-6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nkh</a:t>
            </a:r>
            <a:r>
              <a:rPr sz="2400" b="1" spc="-6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b="1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b="1" spc="-3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3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227</a:t>
            </a: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400" b="1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2400" b="1" spc="-4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spc="-8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b="1" spc="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re</a:t>
            </a:r>
            <a:r>
              <a:rPr sz="2400" b="1" spc="-204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3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307</a:t>
            </a: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400" b="1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400" b="1" spc="-70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b="1" spc="-6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b="1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b="1" spc="-6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b="1" spc="-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b="1" spc="-3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b="1" spc="-9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b="1" spc="-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spc="-2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400" b="1" spc="-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nd</a:t>
            </a:r>
            <a:r>
              <a:rPr sz="2400" b="1" spc="2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b="1" spc="-3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333</a:t>
            </a:r>
            <a:r>
              <a:rPr sz="22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200" b="1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50" y="391160"/>
            <a:ext cx="6266815" cy="1436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992600" cy="9639300"/>
            <a:chOff x="0" y="0"/>
            <a:chExt cx="16992600" cy="96393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566670" cy="2669540"/>
            </a:xfrm>
            <a:custGeom>
              <a:avLst/>
              <a:gdLst/>
              <a:ahLst/>
              <a:cxnLst/>
              <a:rect l="l" t="t" r="r" b="b"/>
              <a:pathLst>
                <a:path w="2566670" h="2669540">
                  <a:moveTo>
                    <a:pt x="1635252" y="0"/>
                  </a:moveTo>
                  <a:lnTo>
                    <a:pt x="19851" y="0"/>
                  </a:lnTo>
                  <a:lnTo>
                    <a:pt x="0" y="19812"/>
                  </a:lnTo>
                  <a:lnTo>
                    <a:pt x="0" y="1842008"/>
                  </a:lnTo>
                  <a:lnTo>
                    <a:pt x="827532" y="2669540"/>
                  </a:lnTo>
                  <a:lnTo>
                    <a:pt x="2566162" y="930910"/>
                  </a:lnTo>
                  <a:lnTo>
                    <a:pt x="1635252" y="0"/>
                  </a:lnTo>
                  <a:close/>
                </a:path>
              </a:pathLst>
            </a:custGeom>
            <a:solidFill>
              <a:srgbClr val="474A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88669" y="2168652"/>
              <a:ext cx="15703804" cy="74706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78495" y="1613917"/>
              <a:ext cx="2566670" cy="97790"/>
            </a:xfrm>
            <a:custGeom>
              <a:avLst/>
              <a:gdLst/>
              <a:ahLst/>
              <a:cxnLst/>
              <a:rect l="l" t="t" r="r" b="b"/>
              <a:pathLst>
                <a:path w="2566670" h="97789">
                  <a:moveTo>
                    <a:pt x="2566416" y="0"/>
                  </a:moveTo>
                  <a:lnTo>
                    <a:pt x="0" y="0"/>
                  </a:lnTo>
                  <a:lnTo>
                    <a:pt x="0" y="97534"/>
                  </a:lnTo>
                  <a:lnTo>
                    <a:pt x="2566416" y="97534"/>
                  </a:lnTo>
                  <a:lnTo>
                    <a:pt x="2566416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09484" y="655447"/>
            <a:ext cx="33597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GUI</a:t>
            </a:r>
            <a:r>
              <a:rPr spc="-90" dirty="0"/>
              <a:t> </a:t>
            </a:r>
            <a:r>
              <a:rPr dirty="0"/>
              <a:t>Model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730622" y="9833254"/>
            <a:ext cx="8946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5" dirty="0">
                <a:solidFill>
                  <a:srgbClr val="375F92"/>
                </a:solidFill>
                <a:uFill>
                  <a:solidFill>
                    <a:srgbClr val="375F92"/>
                  </a:solidFill>
                </a:uFill>
                <a:latin typeface="Times New Roman" panose="02020603050405020304"/>
                <a:cs typeface="Times New Roman" panose="02020603050405020304"/>
                <a:hlinkClick r:id="rId2"/>
              </a:rPr>
              <a:t>http://major-project-03-11-2023.s3-website.ap-south-1.amazonaws.com/prediction.html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331450" cy="9695815"/>
            <a:chOff x="0" y="0"/>
            <a:chExt cx="10331450" cy="96958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566670" cy="2669540"/>
            </a:xfrm>
            <a:custGeom>
              <a:avLst/>
              <a:gdLst/>
              <a:ahLst/>
              <a:cxnLst/>
              <a:rect l="l" t="t" r="r" b="b"/>
              <a:pathLst>
                <a:path w="2566670" h="2669540">
                  <a:moveTo>
                    <a:pt x="1635252" y="0"/>
                  </a:moveTo>
                  <a:lnTo>
                    <a:pt x="19851" y="0"/>
                  </a:lnTo>
                  <a:lnTo>
                    <a:pt x="0" y="19812"/>
                  </a:lnTo>
                  <a:lnTo>
                    <a:pt x="0" y="1842008"/>
                  </a:lnTo>
                  <a:lnTo>
                    <a:pt x="827532" y="2669540"/>
                  </a:lnTo>
                  <a:lnTo>
                    <a:pt x="2566162" y="930910"/>
                  </a:lnTo>
                  <a:lnTo>
                    <a:pt x="1635252" y="0"/>
                  </a:lnTo>
                  <a:close/>
                </a:path>
              </a:pathLst>
            </a:custGeom>
            <a:solidFill>
              <a:srgbClr val="474A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7095" y="2670048"/>
              <a:ext cx="8391144" cy="70256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64780" y="1834897"/>
              <a:ext cx="2566670" cy="97790"/>
            </a:xfrm>
            <a:custGeom>
              <a:avLst/>
              <a:gdLst/>
              <a:ahLst/>
              <a:cxnLst/>
              <a:rect l="l" t="t" r="r" b="b"/>
              <a:pathLst>
                <a:path w="2566670" h="97789">
                  <a:moveTo>
                    <a:pt x="2566416" y="0"/>
                  </a:moveTo>
                  <a:lnTo>
                    <a:pt x="0" y="0"/>
                  </a:lnTo>
                  <a:lnTo>
                    <a:pt x="0" y="97534"/>
                  </a:lnTo>
                  <a:lnTo>
                    <a:pt x="2566416" y="97534"/>
                  </a:lnTo>
                  <a:lnTo>
                    <a:pt x="2566416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85684" y="884047"/>
            <a:ext cx="33597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GUI</a:t>
            </a:r>
            <a:r>
              <a:rPr spc="-90" dirty="0"/>
              <a:t> </a:t>
            </a:r>
            <a:r>
              <a:rPr dirty="0"/>
              <a:t>Model</a:t>
            </a:r>
            <a:endParaRPr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1495" y="2670048"/>
            <a:ext cx="9144000" cy="70835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04840" y="883920"/>
            <a:ext cx="618490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   Prediction Results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4883022" y="9871354"/>
            <a:ext cx="8946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5" dirty="0">
                <a:solidFill>
                  <a:srgbClr val="375F92"/>
                </a:solidFill>
                <a:uFill>
                  <a:solidFill>
                    <a:srgbClr val="375F92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http://major-project-03-11-2023.s3-website.ap-south-1.amazonaws.com/prediction.html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675" y="2559050"/>
            <a:ext cx="8981440" cy="692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" y="2559050"/>
            <a:ext cx="8797925" cy="692467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2045950" y="1949450"/>
            <a:ext cx="3088640" cy="48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solidFill>
                  <a:schemeClr val="bg1"/>
                </a:solidFill>
              </a:rPr>
              <a:t>     Unheathy Leaf</a:t>
            </a:r>
            <a:endParaRPr lang="en-US" sz="3200"/>
          </a:p>
        </p:txBody>
      </p:sp>
      <p:sp>
        <p:nvSpPr>
          <p:cNvPr id="12" name="Text Box 11"/>
          <p:cNvSpPr txBox="1"/>
          <p:nvPr/>
        </p:nvSpPr>
        <p:spPr>
          <a:xfrm>
            <a:off x="2825750" y="1949450"/>
            <a:ext cx="2764155" cy="48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solidFill>
                  <a:schemeClr val="bg1"/>
                </a:solidFill>
              </a:rPr>
              <a:t>     Heathy Leaf</a:t>
            </a:r>
            <a:endParaRPr lang="en-US"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670" cy="2669540"/>
          </a:xfrm>
          <a:custGeom>
            <a:avLst/>
            <a:gdLst/>
            <a:ahLst/>
            <a:cxnLst/>
            <a:rect l="l" t="t" r="r" b="b"/>
            <a:pathLst>
              <a:path w="2566670" h="2669540">
                <a:moveTo>
                  <a:pt x="1635252" y="0"/>
                </a:moveTo>
                <a:lnTo>
                  <a:pt x="19851" y="0"/>
                </a:lnTo>
                <a:lnTo>
                  <a:pt x="0" y="19812"/>
                </a:lnTo>
                <a:lnTo>
                  <a:pt x="0" y="1842008"/>
                </a:lnTo>
                <a:lnTo>
                  <a:pt x="827532" y="2669540"/>
                </a:lnTo>
                <a:lnTo>
                  <a:pt x="2566162" y="930910"/>
                </a:lnTo>
                <a:lnTo>
                  <a:pt x="1635252" y="0"/>
                </a:lnTo>
                <a:close/>
              </a:path>
            </a:pathLst>
          </a:custGeom>
          <a:solidFill>
            <a:srgbClr val="474A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880" cy="10287000"/>
            <a:chOff x="0" y="0"/>
            <a:chExt cx="7548880" cy="10287000"/>
          </a:xfrm>
        </p:grpSpPr>
        <p:sp>
          <p:nvSpPr>
            <p:cNvPr id="4" name="object 4"/>
            <p:cNvSpPr/>
            <p:nvPr/>
          </p:nvSpPr>
          <p:spPr>
            <a:xfrm>
              <a:off x="989075" y="6364224"/>
              <a:ext cx="6448425" cy="3923029"/>
            </a:xfrm>
            <a:custGeom>
              <a:avLst/>
              <a:gdLst/>
              <a:ahLst/>
              <a:cxnLst/>
              <a:rect l="l" t="t" r="r" b="b"/>
              <a:pathLst>
                <a:path w="6448425" h="3923029">
                  <a:moveTo>
                    <a:pt x="3225291" y="0"/>
                  </a:moveTo>
                  <a:lnTo>
                    <a:pt x="0" y="3224529"/>
                  </a:lnTo>
                  <a:lnTo>
                    <a:pt x="698119" y="3922445"/>
                  </a:lnTo>
                  <a:lnTo>
                    <a:pt x="5750559" y="3922445"/>
                  </a:lnTo>
                  <a:lnTo>
                    <a:pt x="6448044" y="3224529"/>
                  </a:lnTo>
                  <a:lnTo>
                    <a:pt x="3225291" y="0"/>
                  </a:lnTo>
                  <a:close/>
                </a:path>
              </a:pathLst>
            </a:custGeom>
            <a:solidFill>
              <a:srgbClr val="474A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94660"/>
              <a:ext cx="4049395" cy="6448425"/>
            </a:xfrm>
            <a:custGeom>
              <a:avLst/>
              <a:gdLst/>
              <a:ahLst/>
              <a:cxnLst/>
              <a:rect l="l" t="t" r="r" b="b"/>
              <a:pathLst>
                <a:path w="4049395" h="6448425">
                  <a:moveTo>
                    <a:pt x="825665" y="0"/>
                  </a:moveTo>
                  <a:lnTo>
                    <a:pt x="0" y="826134"/>
                  </a:lnTo>
                  <a:lnTo>
                    <a:pt x="0" y="5622544"/>
                  </a:lnTo>
                  <a:lnTo>
                    <a:pt x="825665" y="6448044"/>
                  </a:lnTo>
                  <a:lnTo>
                    <a:pt x="4049267" y="3225291"/>
                  </a:lnTo>
                  <a:lnTo>
                    <a:pt x="825665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76527" y="0"/>
              <a:ext cx="6371844" cy="60487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837435" y="3296539"/>
            <a:ext cx="14625828" cy="6179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83070" marR="5080">
              <a:lnSpc>
                <a:spcPct val="100000"/>
              </a:lnSpc>
              <a:spcBef>
                <a:spcPts val="100"/>
              </a:spcBef>
              <a:buClr>
                <a:srgbClr val="D1D4DB"/>
              </a:buClr>
              <a:buFont typeface="Arial MT"/>
              <a:buChar char="•"/>
              <a:tabLst>
                <a:tab pos="7058025" algn="l"/>
              </a:tabLst>
            </a:pP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Commitment </a:t>
            </a:r>
            <a:r>
              <a:rPr dirty="0">
                <a:solidFill>
                  <a:schemeClr val="bg1"/>
                </a:solidFill>
              </a:rPr>
              <a:t>to continuous </a:t>
            </a:r>
            <a:r>
              <a:rPr spc="-5" dirty="0">
                <a:solidFill>
                  <a:schemeClr val="bg1"/>
                </a:solidFill>
              </a:rPr>
              <a:t>improvement </a:t>
            </a:r>
            <a:r>
              <a:rPr spc="-88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and</a:t>
            </a:r>
            <a:r>
              <a:rPr spc="-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future </a:t>
            </a:r>
            <a:r>
              <a:rPr spc="-5" dirty="0">
                <a:solidFill>
                  <a:schemeClr val="bg1"/>
                </a:solidFill>
              </a:rPr>
              <a:t>developments</a:t>
            </a:r>
            <a:r>
              <a:rPr spc="1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of </a:t>
            </a:r>
            <a:r>
              <a:rPr spc="-5" dirty="0">
                <a:solidFill>
                  <a:schemeClr val="bg1"/>
                </a:solidFill>
              </a:rPr>
              <a:t>FarmAssist.</a:t>
            </a:r>
            <a:endParaRPr spc="-5" dirty="0">
              <a:solidFill>
                <a:schemeClr val="bg1"/>
              </a:solidFill>
            </a:endParaRPr>
          </a:p>
          <a:p>
            <a:pPr marL="6770370">
              <a:lnSpc>
                <a:spcPct val="100000"/>
              </a:lnSpc>
              <a:spcBef>
                <a:spcPts val="5"/>
              </a:spcBef>
              <a:buClr>
                <a:srgbClr val="D1D4DB"/>
              </a:buClr>
              <a:buFont typeface="Arial MT"/>
              <a:buChar char="•"/>
            </a:pPr>
            <a:endParaRPr sz="3750">
              <a:solidFill>
                <a:schemeClr val="bg1"/>
              </a:solidFill>
            </a:endParaRPr>
          </a:p>
          <a:p>
            <a:pPr marL="6783070" marR="91440">
              <a:lnSpc>
                <a:spcPct val="100000"/>
              </a:lnSpc>
              <a:buFont typeface="Arial MT"/>
              <a:buChar char="•"/>
              <a:tabLst>
                <a:tab pos="7058025" algn="l"/>
              </a:tabLst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Roadmap</a:t>
            </a:r>
            <a:r>
              <a:rPr spc="-2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includes</a:t>
            </a:r>
            <a:r>
              <a:rPr spc="-1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expanding</a:t>
            </a:r>
            <a:r>
              <a:rPr spc="-1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the</a:t>
            </a:r>
            <a:r>
              <a:rPr spc="-2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system </a:t>
            </a:r>
            <a:r>
              <a:rPr spc="-88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to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monitor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other</a:t>
            </a:r>
            <a:r>
              <a:rPr spc="1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crop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diseases.</a:t>
            </a:r>
            <a:endParaRPr spc="-5" dirty="0">
              <a:solidFill>
                <a:schemeClr val="bg1"/>
              </a:solidFill>
            </a:endParaRPr>
          </a:p>
          <a:p>
            <a:pPr marL="6770370">
              <a:lnSpc>
                <a:spcPct val="100000"/>
              </a:lnSpc>
              <a:spcBef>
                <a:spcPts val="10"/>
              </a:spcBef>
              <a:buClr>
                <a:srgbClr val="D1D4DB"/>
              </a:buClr>
              <a:buFont typeface="Arial MT"/>
              <a:buChar char="•"/>
            </a:pPr>
            <a:endParaRPr sz="3750">
              <a:solidFill>
                <a:schemeClr val="bg1"/>
              </a:solidFill>
            </a:endParaRPr>
          </a:p>
          <a:p>
            <a:pPr marL="6783070" marR="1934845">
              <a:lnSpc>
                <a:spcPct val="100000"/>
              </a:lnSpc>
              <a:buFont typeface="Arial MT"/>
              <a:buChar char="•"/>
              <a:tabLst>
                <a:tab pos="7058025" algn="l"/>
              </a:tabLst>
            </a:pP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Integration</a:t>
            </a:r>
            <a:r>
              <a:rPr spc="-1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with</a:t>
            </a:r>
            <a:r>
              <a:rPr spc="-1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smart</a:t>
            </a:r>
            <a:r>
              <a:rPr spc="-2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farming </a:t>
            </a:r>
            <a:r>
              <a:rPr spc="-88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technologies.</a:t>
            </a:r>
            <a:endParaRPr spc="-5" dirty="0">
              <a:solidFill>
                <a:schemeClr val="bg1"/>
              </a:solidFill>
            </a:endParaRPr>
          </a:p>
          <a:p>
            <a:pPr marL="6770370">
              <a:lnSpc>
                <a:spcPct val="100000"/>
              </a:lnSpc>
              <a:spcBef>
                <a:spcPts val="10"/>
              </a:spcBef>
              <a:buClr>
                <a:srgbClr val="D1D4DB"/>
              </a:buClr>
              <a:buFont typeface="Arial MT"/>
              <a:buChar char="•"/>
            </a:pPr>
            <a:endParaRPr sz="3750">
              <a:solidFill>
                <a:schemeClr val="bg1"/>
              </a:solidFill>
            </a:endParaRPr>
          </a:p>
          <a:p>
            <a:pPr marL="6783070" marR="461010">
              <a:lnSpc>
                <a:spcPct val="100000"/>
              </a:lnSpc>
              <a:buFont typeface="Arial MT"/>
              <a:buChar char="•"/>
              <a:tabLst>
                <a:tab pos="7058025" algn="l"/>
              </a:tabLst>
            </a:pP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Collaboration</a:t>
            </a:r>
            <a:r>
              <a:rPr spc="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with</a:t>
            </a:r>
            <a:r>
              <a:rPr spc="-10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</a:rPr>
              <a:t>agricultural</a:t>
            </a:r>
            <a:r>
              <a:rPr spc="1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experts </a:t>
            </a:r>
            <a:r>
              <a:rPr spc="-88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worldwide.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87740" y="2830069"/>
            <a:ext cx="3572510" cy="96520"/>
          </a:xfrm>
          <a:custGeom>
            <a:avLst/>
            <a:gdLst/>
            <a:ahLst/>
            <a:cxnLst/>
            <a:rect l="l" t="t" r="r" b="b"/>
            <a:pathLst>
              <a:path w="3572509" h="96519">
                <a:moveTo>
                  <a:pt x="3572255" y="0"/>
                </a:moveTo>
                <a:lnTo>
                  <a:pt x="0" y="0"/>
                </a:lnTo>
                <a:lnTo>
                  <a:pt x="0" y="96010"/>
                </a:lnTo>
                <a:lnTo>
                  <a:pt x="3572255" y="96010"/>
                </a:lnTo>
                <a:lnTo>
                  <a:pt x="3572255" y="0"/>
                </a:lnTo>
                <a:close/>
              </a:path>
            </a:pathLst>
          </a:custGeom>
          <a:solidFill>
            <a:srgbClr val="6EA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54350" marR="272161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Future</a:t>
            </a:r>
            <a:endParaRPr spc="-5" dirty="0"/>
          </a:p>
          <a:p>
            <a:pPr marL="3956050" algn="ctr">
              <a:lnSpc>
                <a:spcPct val="100000"/>
              </a:lnSpc>
            </a:pPr>
            <a:r>
              <a:rPr spc="-5" dirty="0"/>
              <a:t>Development</a:t>
            </a:r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2088" y="0"/>
            <a:ext cx="3475990" cy="1929764"/>
            <a:chOff x="11372088" y="0"/>
            <a:chExt cx="3475990" cy="1929764"/>
          </a:xfrm>
        </p:grpSpPr>
        <p:sp>
          <p:nvSpPr>
            <p:cNvPr id="3" name="object 3"/>
            <p:cNvSpPr/>
            <p:nvPr/>
          </p:nvSpPr>
          <p:spPr>
            <a:xfrm>
              <a:off x="11907012" y="0"/>
              <a:ext cx="2940685" cy="1929764"/>
            </a:xfrm>
            <a:custGeom>
              <a:avLst/>
              <a:gdLst/>
              <a:ahLst/>
              <a:cxnLst/>
              <a:rect l="l" t="t" r="r" b="b"/>
              <a:pathLst>
                <a:path w="2940684" h="1929764">
                  <a:moveTo>
                    <a:pt x="2749042" y="0"/>
                  </a:moveTo>
                  <a:lnTo>
                    <a:pt x="728980" y="0"/>
                  </a:lnTo>
                  <a:lnTo>
                    <a:pt x="0" y="728980"/>
                  </a:lnTo>
                  <a:lnTo>
                    <a:pt x="1202817" y="1929257"/>
                  </a:lnTo>
                  <a:lnTo>
                    <a:pt x="2940684" y="191389"/>
                  </a:lnTo>
                  <a:lnTo>
                    <a:pt x="2749042" y="0"/>
                  </a:lnTo>
                  <a:close/>
                </a:path>
              </a:pathLst>
            </a:custGeom>
            <a:solidFill>
              <a:srgbClr val="474A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72088" y="0"/>
              <a:ext cx="1453515" cy="824865"/>
            </a:xfrm>
            <a:custGeom>
              <a:avLst/>
              <a:gdLst/>
              <a:ahLst/>
              <a:cxnLst/>
              <a:rect l="l" t="t" r="r" b="b"/>
              <a:pathLst>
                <a:path w="1453515" h="824865">
                  <a:moveTo>
                    <a:pt x="1453514" y="0"/>
                  </a:moveTo>
                  <a:lnTo>
                    <a:pt x="191261" y="0"/>
                  </a:lnTo>
                  <a:lnTo>
                    <a:pt x="0" y="191389"/>
                  </a:lnTo>
                  <a:lnTo>
                    <a:pt x="629919" y="824357"/>
                  </a:lnTo>
                  <a:lnTo>
                    <a:pt x="1453514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8709"/>
            <a:chOff x="0" y="0"/>
            <a:chExt cx="6746875" cy="7458709"/>
          </a:xfrm>
        </p:grpSpPr>
        <p:sp>
          <p:nvSpPr>
            <p:cNvPr id="6" name="object 6"/>
            <p:cNvSpPr/>
            <p:nvPr/>
          </p:nvSpPr>
          <p:spPr>
            <a:xfrm>
              <a:off x="5334000" y="0"/>
              <a:ext cx="1412875" cy="1219200"/>
            </a:xfrm>
            <a:custGeom>
              <a:avLst/>
              <a:gdLst/>
              <a:ahLst/>
              <a:cxnLst/>
              <a:rect l="l" t="t" r="r" b="b"/>
              <a:pathLst>
                <a:path w="1412875" h="1219200">
                  <a:moveTo>
                    <a:pt x="1412748" y="0"/>
                  </a:moveTo>
                  <a:lnTo>
                    <a:pt x="1026160" y="0"/>
                  </a:lnTo>
                  <a:lnTo>
                    <a:pt x="0" y="1026668"/>
                  </a:lnTo>
                  <a:lnTo>
                    <a:pt x="192277" y="1218946"/>
                  </a:lnTo>
                  <a:lnTo>
                    <a:pt x="1412748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1883" y="605028"/>
              <a:ext cx="3476625" cy="3477895"/>
            </a:xfrm>
            <a:custGeom>
              <a:avLst/>
              <a:gdLst/>
              <a:ahLst/>
              <a:cxnLst/>
              <a:rect l="l" t="t" r="r" b="b"/>
              <a:pathLst>
                <a:path w="3476625" h="3477895">
                  <a:moveTo>
                    <a:pt x="1739392" y="0"/>
                  </a:moveTo>
                  <a:lnTo>
                    <a:pt x="0" y="1738884"/>
                  </a:lnTo>
                  <a:lnTo>
                    <a:pt x="1739392" y="3477768"/>
                  </a:lnTo>
                  <a:lnTo>
                    <a:pt x="3476244" y="1738884"/>
                  </a:lnTo>
                  <a:lnTo>
                    <a:pt x="1739392" y="0"/>
                  </a:lnTo>
                  <a:close/>
                </a:path>
              </a:pathLst>
            </a:custGeom>
            <a:solidFill>
              <a:srgbClr val="474A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412"/>
              <a:ext cx="4469765" cy="6448425"/>
            </a:xfrm>
            <a:custGeom>
              <a:avLst/>
              <a:gdLst/>
              <a:ahLst/>
              <a:cxnLst/>
              <a:rect l="l" t="t" r="r" b="b"/>
              <a:pathLst>
                <a:path w="4469765" h="6448425">
                  <a:moveTo>
                    <a:pt x="1247101" y="0"/>
                  </a:moveTo>
                  <a:lnTo>
                    <a:pt x="0" y="1247139"/>
                  </a:lnTo>
                  <a:lnTo>
                    <a:pt x="0" y="5201793"/>
                  </a:lnTo>
                  <a:lnTo>
                    <a:pt x="1247101" y="6448044"/>
                  </a:lnTo>
                  <a:lnTo>
                    <a:pt x="4469638" y="3225291"/>
                  </a:lnTo>
                  <a:lnTo>
                    <a:pt x="1247101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284708" y="0"/>
            <a:ext cx="5003165" cy="5328920"/>
          </a:xfrm>
          <a:custGeom>
            <a:avLst/>
            <a:gdLst/>
            <a:ahLst/>
            <a:cxnLst/>
            <a:rect l="l" t="t" r="r" b="b"/>
            <a:pathLst>
              <a:path w="5003165" h="5328920">
                <a:moveTo>
                  <a:pt x="4344415" y="0"/>
                </a:moveTo>
                <a:lnTo>
                  <a:pt x="2104898" y="0"/>
                </a:lnTo>
                <a:lnTo>
                  <a:pt x="0" y="2103501"/>
                </a:lnTo>
                <a:lnTo>
                  <a:pt x="3225165" y="5328793"/>
                </a:lnTo>
                <a:lnTo>
                  <a:pt x="5003165" y="3549269"/>
                </a:lnTo>
                <a:lnTo>
                  <a:pt x="5003165" y="658749"/>
                </a:lnTo>
                <a:lnTo>
                  <a:pt x="4344415" y="0"/>
                </a:lnTo>
                <a:close/>
              </a:path>
            </a:pathLst>
          </a:custGeom>
          <a:solidFill>
            <a:srgbClr val="474A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927" y="0"/>
            <a:ext cx="4333875" cy="2167255"/>
          </a:xfrm>
          <a:custGeom>
            <a:avLst/>
            <a:gdLst/>
            <a:ahLst/>
            <a:cxnLst/>
            <a:rect l="l" t="t" r="r" b="b"/>
            <a:pathLst>
              <a:path w="4333875" h="2167255">
                <a:moveTo>
                  <a:pt x="4333748" y="0"/>
                </a:moveTo>
                <a:lnTo>
                  <a:pt x="0" y="0"/>
                </a:lnTo>
                <a:lnTo>
                  <a:pt x="2166874" y="2167001"/>
                </a:lnTo>
                <a:lnTo>
                  <a:pt x="4333748" y="0"/>
                </a:lnTo>
                <a:close/>
              </a:path>
            </a:pathLst>
          </a:custGeom>
          <a:solidFill>
            <a:srgbClr val="474A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51730" y="4468825"/>
            <a:ext cx="10307320" cy="4274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spc="-3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2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FarmAssist</a:t>
            </a:r>
            <a:r>
              <a:rPr sz="4000" spc="-3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000" spc="-3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-30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2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creative</a:t>
            </a:r>
            <a:r>
              <a:rPr sz="4000" spc="-43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solution</a:t>
            </a:r>
            <a:r>
              <a:rPr sz="4000" spc="-2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4000" spc="-3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addresses</a:t>
            </a:r>
            <a:r>
              <a:rPr sz="4000" spc="-1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4000" spc="-9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4000" spc="-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-2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ll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spc="10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4000" spc="-2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000" spc="-3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spc="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40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4000" spc="-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-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4000" spc="-1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2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1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000" spc="-3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4000" spc="-20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spc="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3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4000" spc="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spc="-20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spc="-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spc="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4000" spc="-1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spc="-20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spc="10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160020" marR="130810" indent="-11430" algn="ctr">
              <a:lnSpc>
                <a:spcPts val="4750"/>
              </a:lnSpc>
              <a:spcBef>
                <a:spcPts val="155"/>
              </a:spcBef>
            </a:pPr>
            <a:r>
              <a:rPr sz="40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000" spc="-2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4000" spc="-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-1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ss</a:t>
            </a:r>
            <a:r>
              <a:rPr sz="4000" spc="-20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4000" spc="-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4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000" spc="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spc="-409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000" spc="-3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1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hn</a:t>
            </a:r>
            <a:r>
              <a:rPr sz="4000" spc="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4000" spc="-2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000" spc="1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4000" spc="10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000" spc="-2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4000" spc="-3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4000" spc="-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-1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  </a:t>
            </a:r>
            <a:r>
              <a:rPr sz="4000" spc="-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analysis,</a:t>
            </a:r>
            <a:r>
              <a:rPr sz="4000" spc="-3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4000" spc="-1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4000" spc="-2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empower</a:t>
            </a:r>
            <a:r>
              <a:rPr sz="4000" spc="-1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farmers</a:t>
            </a:r>
            <a:r>
              <a:rPr sz="4000" spc="-1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4000" spc="-1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gardeners</a:t>
            </a:r>
            <a:r>
              <a:rPr sz="4000" spc="-11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4000" spc="-9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protect</a:t>
            </a:r>
            <a:r>
              <a:rPr sz="4000" spc="-2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4000" spc="-2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tomato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plants</a:t>
            </a:r>
            <a:r>
              <a:rPr sz="4000" spc="-2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4000" spc="-3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optimize</a:t>
            </a:r>
            <a:r>
              <a:rPr sz="4000" spc="-4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8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crop</a:t>
            </a:r>
            <a:r>
              <a:rPr sz="4000" spc="-2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yields.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448310" marR="445135" algn="ctr">
              <a:lnSpc>
                <a:spcPts val="4800"/>
              </a:lnSpc>
            </a:pPr>
            <a:r>
              <a:rPr sz="4000" spc="-1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spc="-1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og</a:t>
            </a:r>
            <a:r>
              <a:rPr sz="4000" spc="-1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1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spc="-1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4000" spc="-1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1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4000" spc="-4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let</a:t>
            </a:r>
            <a:r>
              <a:rPr sz="4000" spc="-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'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4000" spc="-2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embrac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38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innov</a:t>
            </a:r>
            <a:r>
              <a:rPr sz="4000" spc="-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-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io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spc="-29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4000" spc="-2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ultiv</a:t>
            </a:r>
            <a:r>
              <a:rPr sz="4000" spc="-1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3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 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spc="-2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000" spc="-1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4000" spc="-20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spc="-4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000" spc="-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4000" spc="-1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spc="-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4000" spc="-2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!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40905" y="2493010"/>
            <a:ext cx="3853815" cy="115506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Conclusi</a:t>
            </a:r>
            <a:r>
              <a:rPr sz="6000" spc="5" dirty="0"/>
              <a:t>o</a:t>
            </a:r>
            <a:r>
              <a:rPr sz="6000" spc="-5" dirty="0"/>
              <a:t>n</a:t>
            </a:r>
            <a:endParaRPr sz="6000" spc="-5" dirty="0"/>
          </a:p>
        </p:txBody>
      </p:sp>
      <p:sp>
        <p:nvSpPr>
          <p:cNvPr id="13" name="object 13"/>
          <p:cNvSpPr/>
          <p:nvPr/>
        </p:nvSpPr>
        <p:spPr>
          <a:xfrm>
            <a:off x="7179564" y="3829813"/>
            <a:ext cx="3915410" cy="94615"/>
          </a:xfrm>
          <a:custGeom>
            <a:avLst/>
            <a:gdLst/>
            <a:ahLst/>
            <a:cxnLst/>
            <a:rect l="l" t="t" r="r" b="b"/>
            <a:pathLst>
              <a:path w="3915409" h="94614">
                <a:moveTo>
                  <a:pt x="3915155" y="0"/>
                </a:moveTo>
                <a:lnTo>
                  <a:pt x="0" y="0"/>
                </a:lnTo>
                <a:lnTo>
                  <a:pt x="0" y="94486"/>
                </a:lnTo>
                <a:lnTo>
                  <a:pt x="3915155" y="94486"/>
                </a:lnTo>
                <a:lnTo>
                  <a:pt x="3915155" y="0"/>
                </a:lnTo>
                <a:close/>
              </a:path>
            </a:pathLst>
          </a:custGeom>
          <a:solidFill>
            <a:srgbClr val="6EAF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1685" y="2673350"/>
            <a:ext cx="7288530" cy="2720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8800" spc="-5" dirty="0"/>
              <a:t> </a:t>
            </a:r>
            <a:r>
              <a:rPr sz="8800" spc="-5" dirty="0"/>
              <a:t>T</a:t>
            </a:r>
            <a:r>
              <a:rPr sz="8800" spc="-1040" dirty="0"/>
              <a:t> </a:t>
            </a:r>
            <a:r>
              <a:rPr sz="8800" spc="670" dirty="0"/>
              <a:t>h</a:t>
            </a:r>
            <a:r>
              <a:rPr sz="8800" spc="140" dirty="0"/>
              <a:t>a</a:t>
            </a:r>
            <a:r>
              <a:rPr sz="8800" spc="705" dirty="0"/>
              <a:t>nk</a:t>
            </a:r>
            <a:r>
              <a:rPr sz="8800" spc="-655" dirty="0"/>
              <a:t>s</a:t>
            </a:r>
            <a:r>
              <a:rPr lang="en-US" sz="8800" spc="-655" dirty="0"/>
              <a:t> You</a:t>
            </a:r>
            <a:r>
              <a:rPr sz="8800" spc="-5" dirty="0"/>
              <a:t>!</a:t>
            </a:r>
            <a:br>
              <a:rPr sz="8800" spc="-5" dirty="0"/>
            </a:br>
            <a:r>
              <a:rPr lang="en-US" sz="8800" spc="-5" dirty="0"/>
              <a:t>Any Questions.</a:t>
            </a:r>
            <a:endParaRPr lang="en-US" sz="8800" spc="-5" dirty="0"/>
          </a:p>
        </p:txBody>
      </p:sp>
      <p:sp>
        <p:nvSpPr>
          <p:cNvPr id="3" name="object 3"/>
          <p:cNvSpPr/>
          <p:nvPr/>
        </p:nvSpPr>
        <p:spPr>
          <a:xfrm>
            <a:off x="6358508" y="5987797"/>
            <a:ext cx="6029325" cy="96520"/>
          </a:xfrm>
          <a:custGeom>
            <a:avLst/>
            <a:gdLst/>
            <a:ahLst/>
            <a:cxnLst/>
            <a:rect l="l" t="t" r="r" b="b"/>
            <a:pathLst>
              <a:path w="6029325" h="96520">
                <a:moveTo>
                  <a:pt x="6028944" y="0"/>
                </a:moveTo>
                <a:lnTo>
                  <a:pt x="0" y="0"/>
                </a:lnTo>
                <a:lnTo>
                  <a:pt x="0" y="96010"/>
                </a:lnTo>
                <a:lnTo>
                  <a:pt x="6028944" y="96010"/>
                </a:lnTo>
                <a:lnTo>
                  <a:pt x="6028944" y="0"/>
                </a:lnTo>
                <a:close/>
              </a:path>
            </a:pathLst>
          </a:custGeom>
          <a:solidFill>
            <a:srgbClr val="6EAF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670" cy="2669540"/>
          </a:xfrm>
          <a:custGeom>
            <a:avLst/>
            <a:gdLst/>
            <a:ahLst/>
            <a:cxnLst/>
            <a:rect l="l" t="t" r="r" b="b"/>
            <a:pathLst>
              <a:path w="2566670" h="2669540">
                <a:moveTo>
                  <a:pt x="1635252" y="0"/>
                </a:moveTo>
                <a:lnTo>
                  <a:pt x="19851" y="0"/>
                </a:lnTo>
                <a:lnTo>
                  <a:pt x="0" y="19812"/>
                </a:lnTo>
                <a:lnTo>
                  <a:pt x="0" y="1842008"/>
                </a:lnTo>
                <a:lnTo>
                  <a:pt x="827532" y="2669540"/>
                </a:lnTo>
                <a:lnTo>
                  <a:pt x="2566162" y="930910"/>
                </a:lnTo>
                <a:lnTo>
                  <a:pt x="1635252" y="0"/>
                </a:lnTo>
                <a:close/>
              </a:path>
            </a:pathLst>
          </a:custGeom>
          <a:solidFill>
            <a:srgbClr val="474A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880" cy="10287000"/>
            <a:chOff x="0" y="0"/>
            <a:chExt cx="7548880" cy="10287000"/>
          </a:xfrm>
        </p:grpSpPr>
        <p:sp>
          <p:nvSpPr>
            <p:cNvPr id="4" name="object 4"/>
            <p:cNvSpPr/>
            <p:nvPr/>
          </p:nvSpPr>
          <p:spPr>
            <a:xfrm>
              <a:off x="989075" y="6364224"/>
              <a:ext cx="6448425" cy="3923029"/>
            </a:xfrm>
            <a:custGeom>
              <a:avLst/>
              <a:gdLst/>
              <a:ahLst/>
              <a:cxnLst/>
              <a:rect l="l" t="t" r="r" b="b"/>
              <a:pathLst>
                <a:path w="6448425" h="3923029">
                  <a:moveTo>
                    <a:pt x="3225291" y="0"/>
                  </a:moveTo>
                  <a:lnTo>
                    <a:pt x="0" y="3224529"/>
                  </a:lnTo>
                  <a:lnTo>
                    <a:pt x="698119" y="3922445"/>
                  </a:lnTo>
                  <a:lnTo>
                    <a:pt x="5750559" y="3922445"/>
                  </a:lnTo>
                  <a:lnTo>
                    <a:pt x="6448044" y="3224529"/>
                  </a:lnTo>
                  <a:lnTo>
                    <a:pt x="3225291" y="0"/>
                  </a:lnTo>
                  <a:close/>
                </a:path>
              </a:pathLst>
            </a:custGeom>
            <a:solidFill>
              <a:srgbClr val="474A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94660"/>
              <a:ext cx="4049395" cy="6448425"/>
            </a:xfrm>
            <a:custGeom>
              <a:avLst/>
              <a:gdLst/>
              <a:ahLst/>
              <a:cxnLst/>
              <a:rect l="l" t="t" r="r" b="b"/>
              <a:pathLst>
                <a:path w="4049395" h="6448425">
                  <a:moveTo>
                    <a:pt x="825665" y="0"/>
                  </a:moveTo>
                  <a:lnTo>
                    <a:pt x="0" y="826134"/>
                  </a:lnTo>
                  <a:lnTo>
                    <a:pt x="0" y="5622544"/>
                  </a:lnTo>
                  <a:lnTo>
                    <a:pt x="825665" y="6448044"/>
                  </a:lnTo>
                  <a:lnTo>
                    <a:pt x="4049267" y="3225291"/>
                  </a:lnTo>
                  <a:lnTo>
                    <a:pt x="825665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76527" y="0"/>
              <a:ext cx="6371844" cy="60487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553" y="1351280"/>
            <a:ext cx="2353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C</a:t>
            </a:r>
            <a:r>
              <a:rPr sz="4800" spc="-30" dirty="0"/>
              <a:t>o</a:t>
            </a:r>
            <a:r>
              <a:rPr sz="4800" spc="-20" dirty="0"/>
              <a:t>n</a:t>
            </a:r>
            <a:r>
              <a:rPr sz="4800" dirty="0"/>
              <a:t>t</a:t>
            </a:r>
            <a:r>
              <a:rPr sz="4800" spc="-20" dirty="0"/>
              <a:t>e</a:t>
            </a:r>
            <a:r>
              <a:rPr sz="4800" spc="-20" dirty="0"/>
              <a:t>n</a:t>
            </a:r>
            <a:r>
              <a:rPr sz="4800" spc="-5" dirty="0"/>
              <a:t>ts</a:t>
            </a:r>
            <a:endParaRPr sz="4800"/>
          </a:p>
        </p:txBody>
      </p:sp>
      <p:sp>
        <p:nvSpPr>
          <p:cNvPr id="8" name="object 8"/>
          <p:cNvSpPr/>
          <p:nvPr/>
        </p:nvSpPr>
        <p:spPr>
          <a:xfrm>
            <a:off x="8587740" y="2830069"/>
            <a:ext cx="3572510" cy="96520"/>
          </a:xfrm>
          <a:custGeom>
            <a:avLst/>
            <a:gdLst/>
            <a:ahLst/>
            <a:cxnLst/>
            <a:rect l="l" t="t" r="r" b="b"/>
            <a:pathLst>
              <a:path w="3572509" h="96519">
                <a:moveTo>
                  <a:pt x="3572255" y="0"/>
                </a:moveTo>
                <a:lnTo>
                  <a:pt x="0" y="0"/>
                </a:lnTo>
                <a:lnTo>
                  <a:pt x="0" y="96010"/>
                </a:lnTo>
                <a:lnTo>
                  <a:pt x="3572255" y="96010"/>
                </a:lnTo>
                <a:lnTo>
                  <a:pt x="3572255" y="0"/>
                </a:lnTo>
                <a:close/>
              </a:path>
            </a:pathLst>
          </a:custGeom>
          <a:solidFill>
            <a:srgbClr val="6EA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14740" y="3590925"/>
            <a:ext cx="5629275" cy="6474460"/>
          </a:xfrm>
          <a:prstGeom prst="rect">
            <a:avLst/>
          </a:prstGeom>
        </p:spPr>
        <p:txBody>
          <a:bodyPr vert="horz" wrap="square" lIns="0" tIns="100965" rIns="0" bIns="0" rtlCol="0">
            <a:noAutofit/>
          </a:bodyPr>
          <a:lstStyle/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Problem</a:t>
            </a:r>
            <a:r>
              <a:rPr sz="3600" b="1" spc="-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Statement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sz="3600" b="1" spc="-5" dirty="0">
              <a:solidFill>
                <a:srgbClr val="FFFFFF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36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Block Diagram</a:t>
            </a:r>
            <a:endParaRPr sz="3600" b="1" spc="-5" dirty="0">
              <a:solidFill>
                <a:srgbClr val="FFFFFF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Prediction</a:t>
            </a:r>
            <a:r>
              <a:rPr sz="3600" b="1" spc="-10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Model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3600" b="1" spc="-10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GUI</a:t>
            </a:r>
            <a:endParaRPr sz="3600" b="1" dirty="0">
              <a:solidFill>
                <a:srgbClr val="FFFFFF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36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Website Workflow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GUI</a:t>
            </a:r>
            <a:r>
              <a:rPr sz="3600" b="1" spc="-1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Model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Research</a:t>
            </a:r>
            <a:r>
              <a:rPr sz="3600" b="1" spc="-1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Study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Future</a:t>
            </a:r>
            <a:r>
              <a:rPr sz="3600" b="1" spc="-1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Development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Conclusion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" y="-130"/>
            <a:ext cx="18436590" cy="10287130"/>
            <a:chOff x="127" y="-130"/>
            <a:chExt cx="18436590" cy="1028713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7" y="6350"/>
              <a:ext cx="18283555" cy="102806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611" y="1266444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022" y="0"/>
                  </a:moveTo>
                  <a:lnTo>
                    <a:pt x="0" y="3222752"/>
                  </a:lnTo>
                  <a:lnTo>
                    <a:pt x="3224022" y="6448044"/>
                  </a:lnTo>
                  <a:lnTo>
                    <a:pt x="6448044" y="3222752"/>
                  </a:lnTo>
                  <a:lnTo>
                    <a:pt x="3224022" y="0"/>
                  </a:lnTo>
                  <a:close/>
                </a:path>
              </a:pathLst>
            </a:custGeom>
            <a:solidFill>
              <a:srgbClr val="474A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59751" y="0"/>
              <a:ext cx="6448425" cy="3677920"/>
            </a:xfrm>
            <a:custGeom>
              <a:avLst/>
              <a:gdLst/>
              <a:ahLst/>
              <a:cxnLst/>
              <a:rect l="l" t="t" r="r" b="b"/>
              <a:pathLst>
                <a:path w="6448425" h="3677920">
                  <a:moveTo>
                    <a:pt x="5995034" y="0"/>
                  </a:moveTo>
                  <a:lnTo>
                    <a:pt x="453008" y="0"/>
                  </a:lnTo>
                  <a:lnTo>
                    <a:pt x="0" y="453009"/>
                  </a:lnTo>
                  <a:lnTo>
                    <a:pt x="3224022" y="3677412"/>
                  </a:lnTo>
                  <a:lnTo>
                    <a:pt x="6448044" y="453009"/>
                  </a:lnTo>
                  <a:lnTo>
                    <a:pt x="5995034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433052" y="-130"/>
              <a:ext cx="9003665" cy="10278110"/>
            </a:xfrm>
            <a:custGeom>
              <a:avLst/>
              <a:gdLst/>
              <a:ahLst/>
              <a:cxnLst/>
              <a:rect l="l" t="t" r="r" b="b"/>
              <a:pathLst>
                <a:path w="7076440" h="10278110">
                  <a:moveTo>
                    <a:pt x="7075932" y="0"/>
                  </a:moveTo>
                  <a:lnTo>
                    <a:pt x="0" y="0"/>
                  </a:lnTo>
                  <a:lnTo>
                    <a:pt x="0" y="10277856"/>
                  </a:lnTo>
                  <a:lnTo>
                    <a:pt x="7075932" y="10277856"/>
                  </a:lnTo>
                  <a:lnTo>
                    <a:pt x="7075932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480040" y="4043045"/>
            <a:ext cx="7167880" cy="34194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 indent="7620" algn="ctr">
              <a:lnSpc>
                <a:spcPct val="91000"/>
              </a:lnSpc>
              <a:spcBef>
                <a:spcPts val="485"/>
              </a:spcBef>
            </a:pP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Design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and 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development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4000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model for </a:t>
            </a:r>
            <a:r>
              <a:rPr sz="40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“Plant </a:t>
            </a:r>
            <a:r>
              <a:rPr sz="40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disease</a:t>
            </a:r>
            <a:r>
              <a:rPr sz="4000" spc="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monitoring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4000" spc="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4000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computer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vision” for </a:t>
            </a:r>
            <a:r>
              <a:rPr sz="4000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farmers</a:t>
            </a:r>
            <a:r>
              <a:rPr sz="4000" spc="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0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detect</a:t>
            </a:r>
            <a:r>
              <a:rPr sz="4000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plant </a:t>
            </a:r>
            <a:r>
              <a:rPr sz="4000" spc="-88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disease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easily </a:t>
            </a:r>
            <a:r>
              <a:rPr sz="40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in their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crop</a:t>
            </a:r>
            <a:r>
              <a:rPr sz="4000" spc="-2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0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el</a:t>
            </a:r>
            <a:r>
              <a:rPr sz="4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d.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98096" y="3255265"/>
            <a:ext cx="4048125" cy="94615"/>
          </a:xfrm>
          <a:custGeom>
            <a:avLst/>
            <a:gdLst/>
            <a:ahLst/>
            <a:cxnLst/>
            <a:rect l="l" t="t" r="r" b="b"/>
            <a:pathLst>
              <a:path w="4048125" h="94614">
                <a:moveTo>
                  <a:pt x="4047744" y="0"/>
                </a:moveTo>
                <a:lnTo>
                  <a:pt x="0" y="0"/>
                </a:lnTo>
                <a:lnTo>
                  <a:pt x="0" y="94486"/>
                </a:lnTo>
                <a:lnTo>
                  <a:pt x="4047744" y="94486"/>
                </a:lnTo>
                <a:lnTo>
                  <a:pt x="4047744" y="0"/>
                </a:lnTo>
                <a:close/>
              </a:path>
            </a:pathLst>
          </a:custGeom>
          <a:solidFill>
            <a:srgbClr val="6EA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849485" y="1832610"/>
            <a:ext cx="7798435" cy="9702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R="1363345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  </a:t>
            </a:r>
            <a:r>
              <a:rPr spc="-5" dirty="0"/>
              <a:t>Problem</a:t>
            </a:r>
            <a:r>
              <a:rPr lang="en-US" spc="-5" dirty="0"/>
              <a:t> </a:t>
            </a:r>
            <a:r>
              <a:rPr spc="-5" dirty="0"/>
              <a:t>Statement</a:t>
            </a:r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8000" y="0"/>
            <a:ext cx="7620000" cy="5420995"/>
            <a:chOff x="10668000" y="0"/>
            <a:chExt cx="7620000" cy="5420995"/>
          </a:xfrm>
        </p:grpSpPr>
        <p:sp>
          <p:nvSpPr>
            <p:cNvPr id="3" name="object 3"/>
            <p:cNvSpPr/>
            <p:nvPr/>
          </p:nvSpPr>
          <p:spPr>
            <a:xfrm>
              <a:off x="11205972" y="0"/>
              <a:ext cx="7082155" cy="5094605"/>
            </a:xfrm>
            <a:custGeom>
              <a:avLst/>
              <a:gdLst/>
              <a:ahLst/>
              <a:cxnLst/>
              <a:rect l="l" t="t" r="r" b="b"/>
              <a:pathLst>
                <a:path w="7082155" h="5094605">
                  <a:moveTo>
                    <a:pt x="2938526" y="3168777"/>
                  </a:moveTo>
                  <a:lnTo>
                    <a:pt x="1738122" y="1965579"/>
                  </a:lnTo>
                  <a:lnTo>
                    <a:pt x="0" y="3704094"/>
                  </a:lnTo>
                  <a:lnTo>
                    <a:pt x="1200404" y="4907407"/>
                  </a:lnTo>
                  <a:lnTo>
                    <a:pt x="2938526" y="3168777"/>
                  </a:lnTo>
                  <a:close/>
                </a:path>
                <a:path w="7082155" h="5094605">
                  <a:moveTo>
                    <a:pt x="7082028" y="558927"/>
                  </a:moveTo>
                  <a:lnTo>
                    <a:pt x="6523228" y="0"/>
                  </a:lnTo>
                  <a:lnTo>
                    <a:pt x="3813556" y="0"/>
                  </a:lnTo>
                  <a:lnTo>
                    <a:pt x="1944497" y="1869440"/>
                  </a:lnTo>
                  <a:lnTo>
                    <a:pt x="5168392" y="5094224"/>
                  </a:lnTo>
                  <a:lnTo>
                    <a:pt x="7082028" y="3180080"/>
                  </a:lnTo>
                  <a:lnTo>
                    <a:pt x="7082028" y="558927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8000" y="1429512"/>
              <a:ext cx="2371090" cy="2372360"/>
            </a:xfrm>
            <a:custGeom>
              <a:avLst/>
              <a:gdLst/>
              <a:ahLst/>
              <a:cxnLst/>
              <a:rect l="l" t="t" r="r" b="b"/>
              <a:pathLst>
                <a:path w="2371090" h="2372360">
                  <a:moveTo>
                    <a:pt x="1737995" y="0"/>
                  </a:moveTo>
                  <a:lnTo>
                    <a:pt x="0" y="1739137"/>
                  </a:lnTo>
                  <a:lnTo>
                    <a:pt x="632714" y="2372232"/>
                  </a:lnTo>
                  <a:lnTo>
                    <a:pt x="2370709" y="630554"/>
                  </a:lnTo>
                  <a:lnTo>
                    <a:pt x="1737995" y="0"/>
                  </a:lnTo>
                  <a:close/>
                </a:path>
              </a:pathLst>
            </a:custGeom>
            <a:solidFill>
              <a:srgbClr val="474A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400" y="3474720"/>
              <a:ext cx="1752600" cy="1946275"/>
            </a:xfrm>
            <a:custGeom>
              <a:avLst/>
              <a:gdLst/>
              <a:ahLst/>
              <a:cxnLst/>
              <a:rect l="l" t="t" r="r" b="b"/>
              <a:pathLst>
                <a:path w="1752600" h="1946275">
                  <a:moveTo>
                    <a:pt x="1752346" y="0"/>
                  </a:moveTo>
                  <a:lnTo>
                    <a:pt x="0" y="1751330"/>
                  </a:lnTo>
                  <a:lnTo>
                    <a:pt x="194690" y="1946021"/>
                  </a:lnTo>
                  <a:lnTo>
                    <a:pt x="1752346" y="386461"/>
                  </a:lnTo>
                  <a:lnTo>
                    <a:pt x="1752346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984"/>
            <a:ext cx="4617720" cy="6223635"/>
            <a:chOff x="0" y="4062984"/>
            <a:chExt cx="4617720" cy="6223635"/>
          </a:xfrm>
        </p:grpSpPr>
        <p:sp>
          <p:nvSpPr>
            <p:cNvPr id="7" name="object 7"/>
            <p:cNvSpPr/>
            <p:nvPr/>
          </p:nvSpPr>
          <p:spPr>
            <a:xfrm>
              <a:off x="0" y="6801612"/>
              <a:ext cx="4617720" cy="3485515"/>
            </a:xfrm>
            <a:custGeom>
              <a:avLst/>
              <a:gdLst/>
              <a:ahLst/>
              <a:cxnLst/>
              <a:rect l="l" t="t" r="r" b="b"/>
              <a:pathLst>
                <a:path w="4617720" h="3485515">
                  <a:moveTo>
                    <a:pt x="1392555" y="0"/>
                  </a:moveTo>
                  <a:lnTo>
                    <a:pt x="0" y="1391792"/>
                  </a:lnTo>
                  <a:lnTo>
                    <a:pt x="0" y="3485002"/>
                  </a:lnTo>
                  <a:lnTo>
                    <a:pt x="4355084" y="3485002"/>
                  </a:lnTo>
                  <a:lnTo>
                    <a:pt x="4617212" y="3222840"/>
                  </a:lnTo>
                  <a:lnTo>
                    <a:pt x="1392555" y="0"/>
                  </a:lnTo>
                  <a:close/>
                </a:path>
              </a:pathLst>
            </a:custGeom>
            <a:solidFill>
              <a:srgbClr val="474A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984"/>
              <a:ext cx="1926589" cy="3851275"/>
            </a:xfrm>
            <a:custGeom>
              <a:avLst/>
              <a:gdLst/>
              <a:ahLst/>
              <a:cxnLst/>
              <a:rect l="l" t="t" r="r" b="b"/>
              <a:pathLst>
                <a:path w="1926589" h="3851275">
                  <a:moveTo>
                    <a:pt x="0" y="0"/>
                  </a:moveTo>
                  <a:lnTo>
                    <a:pt x="0" y="3851148"/>
                  </a:lnTo>
                  <a:lnTo>
                    <a:pt x="1926336" y="1925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698875" y="3497707"/>
            <a:ext cx="7199630" cy="555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398145" indent="-571500">
              <a:lnSpc>
                <a:spcPct val="100000"/>
              </a:lnSpc>
              <a:spcBef>
                <a:spcPts val="100"/>
              </a:spcBef>
              <a:buClr>
                <a:srgbClr val="D3D3D3"/>
              </a:buClr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Cutting-edge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technology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plant </a:t>
            </a:r>
            <a:r>
              <a:rPr sz="3600" spc="-88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disease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identification.</a:t>
            </a:r>
            <a:endParaRPr sz="360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3D3D3"/>
              </a:buClr>
              <a:buFont typeface="Arial MT"/>
              <a:buChar char="•"/>
            </a:pPr>
            <a:endParaRPr sz="360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584200" marR="5080" indent="-5715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Utilizes image</a:t>
            </a:r>
            <a:r>
              <a:rPr sz="3600" spc="1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recognition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and deep </a:t>
            </a:r>
            <a:r>
              <a:rPr sz="3600" spc="-88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learning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algorithms.</a:t>
            </a:r>
            <a:endParaRPr sz="360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D3D3D3"/>
              </a:buClr>
              <a:buFont typeface="Arial MT"/>
              <a:buChar char="•"/>
            </a:pPr>
            <a:endParaRPr sz="360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584200" indent="-571500">
              <a:lnSpc>
                <a:spcPct val="100000"/>
              </a:lnSpc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3600" spc="-1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Offers</a:t>
            </a:r>
            <a:r>
              <a:rPr sz="3600" spc="-2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fast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and</a:t>
            </a:r>
            <a:r>
              <a:rPr sz="3600" spc="-1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accurate</a:t>
            </a:r>
            <a:r>
              <a:rPr sz="3600" spc="1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diagnos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s.</a:t>
            </a:r>
            <a:endParaRPr sz="360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3D3D3"/>
              </a:buClr>
              <a:buFont typeface="Arial MT"/>
              <a:buChar char="•"/>
            </a:pPr>
            <a:endParaRPr sz="360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584200" marR="300355" indent="-571500">
              <a:lnSpc>
                <a:spcPct val="100000"/>
              </a:lnSpc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Supports</a:t>
            </a:r>
            <a:r>
              <a:rPr sz="3600" spc="-2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plant</a:t>
            </a:r>
            <a:r>
              <a:rPr sz="3600" spc="-2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health</a:t>
            </a:r>
            <a:r>
              <a:rPr sz="3600" spc="-1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maintenance </a:t>
            </a:r>
            <a:r>
              <a:rPr sz="3600" spc="-88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damage</a:t>
            </a:r>
            <a:r>
              <a:rPr sz="3600" spc="1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prevention.</a:t>
            </a:r>
            <a:endParaRPr sz="3600" spc="-5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12004" y="3092705"/>
            <a:ext cx="4048125" cy="94615"/>
          </a:xfrm>
          <a:custGeom>
            <a:avLst/>
            <a:gdLst/>
            <a:ahLst/>
            <a:cxnLst/>
            <a:rect l="l" t="t" r="r" b="b"/>
            <a:pathLst>
              <a:path w="4048125" h="94614">
                <a:moveTo>
                  <a:pt x="4047744" y="0"/>
                </a:moveTo>
                <a:lnTo>
                  <a:pt x="0" y="0"/>
                </a:lnTo>
                <a:lnTo>
                  <a:pt x="0" y="94486"/>
                </a:lnTo>
                <a:lnTo>
                  <a:pt x="4047744" y="94486"/>
                </a:lnTo>
                <a:lnTo>
                  <a:pt x="4047744" y="0"/>
                </a:lnTo>
                <a:close/>
              </a:path>
            </a:pathLst>
          </a:custGeom>
          <a:solidFill>
            <a:srgbClr val="6EAF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93195" y="3322320"/>
            <a:ext cx="6371844" cy="637184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854575" y="1968500"/>
            <a:ext cx="4890135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" dirty="0"/>
              <a:t>Introdu</a:t>
            </a:r>
            <a:r>
              <a:rPr sz="6600" spc="5" dirty="0"/>
              <a:t>c</a:t>
            </a:r>
            <a:r>
              <a:rPr sz="6600" spc="-5" dirty="0"/>
              <a:t>tion</a:t>
            </a:r>
            <a:endParaRPr sz="6600"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83705" y="764540"/>
            <a:ext cx="6280785" cy="830580"/>
          </a:xfrm>
        </p:spPr>
        <p:txBody>
          <a:bodyPr wrap="square"/>
          <a:p>
            <a:r>
              <a:rPr lang="en-US"/>
              <a:t> Block Diagram</a:t>
            </a:r>
            <a:endParaRPr lang="en-US"/>
          </a:p>
        </p:txBody>
      </p:sp>
      <p:pic>
        <p:nvPicPr>
          <p:cNvPr id="7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59150" y="2670175"/>
            <a:ext cx="11993245" cy="67424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3840" y="764540"/>
            <a:ext cx="6470650" cy="830580"/>
          </a:xfrm>
          <a:prstGeom prst="rect">
            <a:avLst/>
          </a:prstGeom>
        </p:spPr>
        <p:txBody>
          <a:bodyPr wrap="square"/>
          <a:lstStyle/>
          <a:p>
            <a:r>
              <a:t>Prediction </a:t>
            </a:r>
            <a:r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9495" y="3503676"/>
            <a:ext cx="8153400" cy="61478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7695" y="3451860"/>
            <a:ext cx="9041892" cy="6192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62301" y="2513203"/>
            <a:ext cx="388620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VGG16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Accuracy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96.04</a:t>
            </a:r>
            <a:endParaRPr lang="en-US" sz="2800" spc="-10" dirty="0">
              <a:solidFill>
                <a:srgbClr val="FFFFFF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64977" y="2513203"/>
            <a:ext cx="406463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VGG19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Accuracy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94</a:t>
            </a:r>
            <a:r>
              <a:rPr lang="en-US"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56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088380" y="580390"/>
            <a:ext cx="579818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dirty="0"/>
              <a:t>Prediction</a:t>
            </a:r>
            <a:r>
              <a:rPr spc="-95" dirty="0"/>
              <a:t> </a:t>
            </a:r>
            <a:r>
              <a:rPr dirty="0"/>
              <a:t>Model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16695" y="2942844"/>
            <a:ext cx="9372600" cy="69799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44945" y="2028825"/>
            <a:ext cx="459105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Dens</a:t>
            </a:r>
            <a:r>
              <a:rPr lang="en-US"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eNet121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Accuracy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95.26</a:t>
            </a:r>
            <a:endParaRPr lang="en-US" sz="2800" dirty="0">
              <a:solidFill>
                <a:srgbClr val="FFFFFF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1703" y="2948940"/>
            <a:ext cx="6772656" cy="37459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1703" y="7054596"/>
            <a:ext cx="6772656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670" cy="2669540"/>
          </a:xfrm>
          <a:custGeom>
            <a:avLst/>
            <a:gdLst/>
            <a:ahLst/>
            <a:cxnLst/>
            <a:rect l="l" t="t" r="r" b="b"/>
            <a:pathLst>
              <a:path w="2566670" h="2669540">
                <a:moveTo>
                  <a:pt x="1635252" y="0"/>
                </a:moveTo>
                <a:lnTo>
                  <a:pt x="19851" y="0"/>
                </a:lnTo>
                <a:lnTo>
                  <a:pt x="0" y="19812"/>
                </a:lnTo>
                <a:lnTo>
                  <a:pt x="0" y="1842008"/>
                </a:lnTo>
                <a:lnTo>
                  <a:pt x="827532" y="2669540"/>
                </a:lnTo>
                <a:lnTo>
                  <a:pt x="2566162" y="930910"/>
                </a:lnTo>
                <a:lnTo>
                  <a:pt x="1635252" y="0"/>
                </a:lnTo>
                <a:close/>
              </a:path>
            </a:pathLst>
          </a:custGeom>
          <a:solidFill>
            <a:srgbClr val="474A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880" cy="10287000"/>
            <a:chOff x="0" y="0"/>
            <a:chExt cx="7548880" cy="10287000"/>
          </a:xfrm>
        </p:grpSpPr>
        <p:sp>
          <p:nvSpPr>
            <p:cNvPr id="4" name="object 4"/>
            <p:cNvSpPr/>
            <p:nvPr/>
          </p:nvSpPr>
          <p:spPr>
            <a:xfrm>
              <a:off x="989075" y="6364224"/>
              <a:ext cx="6448425" cy="3923029"/>
            </a:xfrm>
            <a:custGeom>
              <a:avLst/>
              <a:gdLst/>
              <a:ahLst/>
              <a:cxnLst/>
              <a:rect l="l" t="t" r="r" b="b"/>
              <a:pathLst>
                <a:path w="6448425" h="3923029">
                  <a:moveTo>
                    <a:pt x="3225291" y="0"/>
                  </a:moveTo>
                  <a:lnTo>
                    <a:pt x="0" y="3224529"/>
                  </a:lnTo>
                  <a:lnTo>
                    <a:pt x="698119" y="3922445"/>
                  </a:lnTo>
                  <a:lnTo>
                    <a:pt x="5750559" y="3922445"/>
                  </a:lnTo>
                  <a:lnTo>
                    <a:pt x="6448044" y="3224529"/>
                  </a:lnTo>
                  <a:lnTo>
                    <a:pt x="3225291" y="0"/>
                  </a:lnTo>
                  <a:close/>
                </a:path>
              </a:pathLst>
            </a:custGeom>
            <a:solidFill>
              <a:srgbClr val="474A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94660"/>
              <a:ext cx="4049395" cy="6448425"/>
            </a:xfrm>
            <a:custGeom>
              <a:avLst/>
              <a:gdLst/>
              <a:ahLst/>
              <a:cxnLst/>
              <a:rect l="l" t="t" r="r" b="b"/>
              <a:pathLst>
                <a:path w="4049395" h="6448425">
                  <a:moveTo>
                    <a:pt x="825665" y="0"/>
                  </a:moveTo>
                  <a:lnTo>
                    <a:pt x="0" y="826134"/>
                  </a:lnTo>
                  <a:lnTo>
                    <a:pt x="0" y="5622544"/>
                  </a:lnTo>
                  <a:lnTo>
                    <a:pt x="825665" y="6448044"/>
                  </a:lnTo>
                  <a:lnTo>
                    <a:pt x="4049267" y="3225291"/>
                  </a:lnTo>
                  <a:lnTo>
                    <a:pt x="825665" y="0"/>
                  </a:lnTo>
                  <a:close/>
                </a:path>
              </a:pathLst>
            </a:custGeom>
            <a:solidFill>
              <a:srgbClr val="6EAF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76527" y="0"/>
              <a:ext cx="6371844" cy="6048756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8587740" y="2830069"/>
            <a:ext cx="3572510" cy="96520"/>
          </a:xfrm>
          <a:custGeom>
            <a:avLst/>
            <a:gdLst/>
            <a:ahLst/>
            <a:cxnLst/>
            <a:rect l="l" t="t" r="r" b="b"/>
            <a:pathLst>
              <a:path w="3572509" h="96519">
                <a:moveTo>
                  <a:pt x="3572255" y="0"/>
                </a:moveTo>
                <a:lnTo>
                  <a:pt x="0" y="0"/>
                </a:lnTo>
                <a:lnTo>
                  <a:pt x="0" y="96010"/>
                </a:lnTo>
                <a:lnTo>
                  <a:pt x="3572255" y="96010"/>
                </a:lnTo>
                <a:lnTo>
                  <a:pt x="3572255" y="0"/>
                </a:lnTo>
                <a:close/>
              </a:path>
            </a:pathLst>
          </a:custGeom>
          <a:solidFill>
            <a:srgbClr val="6EA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30843" y="1483233"/>
            <a:ext cx="33216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2950" algn="l"/>
              </a:tabLst>
            </a:pPr>
            <a:r>
              <a:rPr spc="-5" dirty="0"/>
              <a:t>About</a:t>
            </a:r>
            <a:r>
              <a:rPr spc="-5" dirty="0"/>
              <a:t>	</a:t>
            </a:r>
            <a:r>
              <a:rPr spc="-5" dirty="0"/>
              <a:t>GUI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8587740" y="3263265"/>
            <a:ext cx="7961630" cy="6732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450215" indent="-5721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  <a:tab pos="584835" algn="l"/>
              </a:tabLst>
            </a:pP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Utilizes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cutting-edge</a:t>
            </a:r>
            <a:r>
              <a:rPr sz="3600" spc="1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CNN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(Convolutional</a:t>
            </a:r>
            <a:r>
              <a:rPr sz="3600" spc="-1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Neural</a:t>
            </a:r>
            <a:r>
              <a:rPr sz="3600" spc="-2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Network) </a:t>
            </a:r>
            <a:r>
              <a:rPr sz="3600" spc="-88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algorithms</a:t>
            </a:r>
            <a:endParaRPr sz="360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1D4DB"/>
              </a:buClr>
              <a:buFont typeface="Arial MT"/>
              <a:buChar char="•"/>
            </a:pPr>
            <a:endParaRPr sz="375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584200" marR="50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  <a:tab pos="584835" algn="l"/>
              </a:tabLst>
            </a:pP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Predicts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presence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of diseases in </a:t>
            </a:r>
            <a:r>
              <a:rPr sz="3600" spc="-88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tomato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plants</a:t>
            </a:r>
            <a:endParaRPr sz="360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D1D4DB"/>
              </a:buClr>
              <a:buFont typeface="Arial MT"/>
              <a:buChar char="•"/>
            </a:pPr>
            <a:endParaRPr sz="375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584200" marR="84328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  <a:tab pos="584835" algn="l"/>
              </a:tabLst>
            </a:pP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Simply</a:t>
            </a:r>
            <a:r>
              <a:rPr sz="3600" spc="-1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upload</a:t>
            </a:r>
            <a:r>
              <a:rPr sz="3600" spc="-1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600" spc="-2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photo</a:t>
            </a:r>
            <a:r>
              <a:rPr sz="3600" spc="-1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600" spc="-1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3600" spc="-88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tomato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plant</a:t>
            </a:r>
            <a:endParaRPr sz="360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D1D4DB"/>
              </a:buClr>
              <a:buFont typeface="Arial MT"/>
              <a:buChar char="•"/>
            </a:pPr>
            <a:endParaRPr sz="375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584200" marR="462915" indent="-572135">
              <a:lnSpc>
                <a:spcPct val="100000"/>
              </a:lnSpc>
              <a:buFont typeface="Arial MT"/>
              <a:buChar char="•"/>
              <a:tabLst>
                <a:tab pos="584200" algn="l"/>
                <a:tab pos="584835" algn="l"/>
              </a:tabLst>
            </a:pP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DL-Powered</a:t>
            </a:r>
            <a:r>
              <a:rPr sz="3600" spc="-2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600" spc="-2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3600" spc="-2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3600" spc="-88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instant</a:t>
            </a:r>
            <a:r>
              <a:rPr sz="3600" spc="-2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disease</a:t>
            </a:r>
            <a:r>
              <a:rPr sz="3600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diagnosis.</a:t>
            </a:r>
            <a:endParaRPr sz="36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74030" y="883920"/>
            <a:ext cx="692848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     Website Workflow</a:t>
            </a:r>
            <a:endParaRPr lang="en-US" dirty="0"/>
          </a:p>
        </p:txBody>
      </p:sp>
      <p:pic>
        <p:nvPicPr>
          <p:cNvPr id="9" name="Picture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150" y="2711450"/>
            <a:ext cx="14814550" cy="66414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75F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2010</Words>
  <Application>WPS Presentation</Application>
  <PresentationFormat>On-screen Show (4:3)</PresentationFormat>
  <Paragraphs>98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SimSun</vt:lpstr>
      <vt:lpstr>Wingdings</vt:lpstr>
      <vt:lpstr>Times New Roman</vt:lpstr>
      <vt:lpstr>Arial MT</vt:lpstr>
      <vt:lpstr>Calibri</vt:lpstr>
      <vt:lpstr>Microsoft YaHei</vt:lpstr>
      <vt:lpstr>Arial Unicode MS</vt:lpstr>
      <vt:lpstr>Office Theme</vt:lpstr>
      <vt:lpstr>Presentation for B.Tech Project, Sem VII, 2023-24</vt:lpstr>
      <vt:lpstr>Contents</vt:lpstr>
      <vt:lpstr>    Problem Statement</vt:lpstr>
      <vt:lpstr>Introduction</vt:lpstr>
      <vt:lpstr> Block Diagram</vt:lpstr>
      <vt:lpstr>Prediction Model</vt:lpstr>
      <vt:lpstr>Prediction Model</vt:lpstr>
      <vt:lpstr>About	GUI</vt:lpstr>
      <vt:lpstr>     Website Workflow</vt:lpstr>
      <vt:lpstr>GUI Model</vt:lpstr>
      <vt:lpstr>GUI Model</vt:lpstr>
      <vt:lpstr>   Prediction Results</vt:lpstr>
      <vt:lpstr>Development</vt:lpstr>
      <vt:lpstr>Conclusion</vt:lpstr>
      <vt:lpstr> T hanks You! Any Questions.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B.Tech Project, Sem VII, 2023-24</dc:title>
  <dc:creator>LOKESH</dc:creator>
  <cp:lastModifiedBy>User</cp:lastModifiedBy>
  <cp:revision>28</cp:revision>
  <dcterms:created xsi:type="dcterms:W3CDTF">2023-12-18T13:12:00Z</dcterms:created>
  <dcterms:modified xsi:type="dcterms:W3CDTF">2023-12-19T08:05:45Z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2023-11-05T11:00:00Z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2023-12-18T11:00:00Z</vt:filetime>
  </property>
  <property fmtid="{D5CDD505-2E9C-101B-9397-08002B2CF9AE}" pid="5" name="ICV">
    <vt:lpwstr>F011CD44373645D5A33E5043FF78C177_13</vt:lpwstr>
  </property>
  <property fmtid="{D5CDD505-2E9C-101B-9397-08002B2CF9AE}" pid="6" name="KSOProductBuildVer">
    <vt:lpwstr>1033-12.2.0.13359</vt:lpwstr>
  </property>
</Properties>
</file>